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12"/>
  </p:handoutMasterIdLst>
  <p:sldIdLst>
    <p:sldId id="257" r:id="rId2"/>
    <p:sldId id="258" r:id="rId3"/>
    <p:sldId id="259" r:id="rId4"/>
    <p:sldId id="260" r:id="rId5"/>
    <p:sldId id="262" r:id="rId6"/>
    <p:sldId id="263" r:id="rId7"/>
    <p:sldId id="264" r:id="rId8"/>
    <p:sldId id="265" r:id="rId9"/>
    <p:sldId id="266" r:id="rId10"/>
    <p:sldId id="267" r:id="rId11"/>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0" d="100"/>
          <a:sy n="80" d="100"/>
        </p:scale>
        <p:origin x="-540"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45659" cy="496332"/>
          </a:xfrm>
          <a:prstGeom prst="rect">
            <a:avLst/>
          </a:prstGeom>
        </p:spPr>
        <p:txBody>
          <a:bodyPr vert="horz" lIns="91413" tIns="45706" rIns="91413" bIns="45706" rtlCol="0"/>
          <a:lstStyle>
            <a:lvl1pPr algn="l">
              <a:defRPr sz="1200"/>
            </a:lvl1pPr>
          </a:lstStyle>
          <a:p>
            <a:endParaRPr lang="en-AU"/>
          </a:p>
        </p:txBody>
      </p:sp>
      <p:sp>
        <p:nvSpPr>
          <p:cNvPr id="3" name="Date Placeholder 2"/>
          <p:cNvSpPr>
            <a:spLocks noGrp="1"/>
          </p:cNvSpPr>
          <p:nvPr>
            <p:ph type="dt" sz="quarter" idx="1"/>
          </p:nvPr>
        </p:nvSpPr>
        <p:spPr>
          <a:xfrm>
            <a:off x="3850443" y="1"/>
            <a:ext cx="2945659" cy="496332"/>
          </a:xfrm>
          <a:prstGeom prst="rect">
            <a:avLst/>
          </a:prstGeom>
        </p:spPr>
        <p:txBody>
          <a:bodyPr vert="horz" lIns="91413" tIns="45706" rIns="91413" bIns="45706" rtlCol="0"/>
          <a:lstStyle>
            <a:lvl1pPr algn="r">
              <a:defRPr sz="1200"/>
            </a:lvl1pPr>
          </a:lstStyle>
          <a:p>
            <a:fld id="{5BCDB011-88C1-482E-A9EC-8FD4F9019BB5}" type="datetimeFigureOut">
              <a:rPr lang="en-AU" smtClean="0"/>
              <a:t>4/01/2017</a:t>
            </a:fld>
            <a:endParaRPr lang="en-AU"/>
          </a:p>
        </p:txBody>
      </p:sp>
      <p:sp>
        <p:nvSpPr>
          <p:cNvPr id="4" name="Footer Placeholder 3"/>
          <p:cNvSpPr>
            <a:spLocks noGrp="1"/>
          </p:cNvSpPr>
          <p:nvPr>
            <p:ph type="ftr" sz="quarter" idx="2"/>
          </p:nvPr>
        </p:nvSpPr>
        <p:spPr>
          <a:xfrm>
            <a:off x="0" y="9428584"/>
            <a:ext cx="2945659" cy="496332"/>
          </a:xfrm>
          <a:prstGeom prst="rect">
            <a:avLst/>
          </a:prstGeom>
        </p:spPr>
        <p:txBody>
          <a:bodyPr vert="horz" lIns="91413" tIns="45706" rIns="91413" bIns="45706" rtlCol="0" anchor="b"/>
          <a:lstStyle>
            <a:lvl1pPr algn="l">
              <a:defRPr sz="1200"/>
            </a:lvl1pPr>
          </a:lstStyle>
          <a:p>
            <a:endParaRPr lang="en-AU"/>
          </a:p>
        </p:txBody>
      </p:sp>
      <p:sp>
        <p:nvSpPr>
          <p:cNvPr id="5" name="Slide Number Placeholder 4"/>
          <p:cNvSpPr>
            <a:spLocks noGrp="1"/>
          </p:cNvSpPr>
          <p:nvPr>
            <p:ph type="sldNum" sz="quarter" idx="3"/>
          </p:nvPr>
        </p:nvSpPr>
        <p:spPr>
          <a:xfrm>
            <a:off x="3850443" y="9428584"/>
            <a:ext cx="2945659" cy="496332"/>
          </a:xfrm>
          <a:prstGeom prst="rect">
            <a:avLst/>
          </a:prstGeom>
        </p:spPr>
        <p:txBody>
          <a:bodyPr vert="horz" lIns="91413" tIns="45706" rIns="91413" bIns="45706" rtlCol="0" anchor="b"/>
          <a:lstStyle>
            <a:lvl1pPr algn="r">
              <a:defRPr sz="1200"/>
            </a:lvl1pPr>
          </a:lstStyle>
          <a:p>
            <a:fld id="{0E79AABE-1CEE-4226-9433-C500AF2F6318}" type="slidenum">
              <a:rPr lang="en-AU" smtClean="0"/>
              <a:t>‹#›</a:t>
            </a:fld>
            <a:endParaRPr lang="en-AU"/>
          </a:p>
        </p:txBody>
      </p:sp>
    </p:spTree>
    <p:extLst>
      <p:ext uri="{BB962C8B-B14F-4D97-AF65-F5344CB8AC3E}">
        <p14:creationId xmlns:p14="http://schemas.microsoft.com/office/powerpoint/2010/main" val="3662664855"/>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9C88CD1D-7969-4E8E-8CC8-CBDC4C2134AF}" type="datetimeFigureOut">
              <a:rPr lang="en-AU" smtClean="0"/>
              <a:t>4/01/2017</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D80643BA-DC55-478C-B4C0-3BC7F3257D28}" type="slidenum">
              <a:rPr lang="en-AU" smtClean="0"/>
              <a:t>‹#›</a:t>
            </a:fld>
            <a:endParaRPr lang="en-AU"/>
          </a:p>
        </p:txBody>
      </p:sp>
    </p:spTree>
    <p:extLst>
      <p:ext uri="{BB962C8B-B14F-4D97-AF65-F5344CB8AC3E}">
        <p14:creationId xmlns:p14="http://schemas.microsoft.com/office/powerpoint/2010/main" val="18561339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9C88CD1D-7969-4E8E-8CC8-CBDC4C2134AF}" type="datetimeFigureOut">
              <a:rPr lang="en-AU" smtClean="0"/>
              <a:t>4/01/2017</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D80643BA-DC55-478C-B4C0-3BC7F3257D28}" type="slidenum">
              <a:rPr lang="en-AU" smtClean="0"/>
              <a:t>‹#›</a:t>
            </a:fld>
            <a:endParaRPr lang="en-AU"/>
          </a:p>
        </p:txBody>
      </p:sp>
    </p:spTree>
    <p:extLst>
      <p:ext uri="{BB962C8B-B14F-4D97-AF65-F5344CB8AC3E}">
        <p14:creationId xmlns:p14="http://schemas.microsoft.com/office/powerpoint/2010/main" val="23392448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9C88CD1D-7969-4E8E-8CC8-CBDC4C2134AF}" type="datetimeFigureOut">
              <a:rPr lang="en-AU" smtClean="0"/>
              <a:t>4/01/2017</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D80643BA-DC55-478C-B4C0-3BC7F3257D28}" type="slidenum">
              <a:rPr lang="en-AU" smtClean="0"/>
              <a:t>‹#›</a:t>
            </a:fld>
            <a:endParaRPr lang="en-AU"/>
          </a:p>
        </p:txBody>
      </p:sp>
    </p:spTree>
    <p:extLst>
      <p:ext uri="{BB962C8B-B14F-4D97-AF65-F5344CB8AC3E}">
        <p14:creationId xmlns:p14="http://schemas.microsoft.com/office/powerpoint/2010/main" val="40779472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9C88CD1D-7969-4E8E-8CC8-CBDC4C2134AF}" type="datetimeFigureOut">
              <a:rPr lang="en-AU" smtClean="0"/>
              <a:t>4/01/2017</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D80643BA-DC55-478C-B4C0-3BC7F3257D28}" type="slidenum">
              <a:rPr lang="en-AU" smtClean="0"/>
              <a:t>‹#›</a:t>
            </a:fld>
            <a:endParaRPr lang="en-AU"/>
          </a:p>
        </p:txBody>
      </p:sp>
    </p:spTree>
    <p:extLst>
      <p:ext uri="{BB962C8B-B14F-4D97-AF65-F5344CB8AC3E}">
        <p14:creationId xmlns:p14="http://schemas.microsoft.com/office/powerpoint/2010/main" val="22724538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C88CD1D-7969-4E8E-8CC8-CBDC4C2134AF}" type="datetimeFigureOut">
              <a:rPr lang="en-AU" smtClean="0"/>
              <a:t>4/01/2017</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D80643BA-DC55-478C-B4C0-3BC7F3257D28}" type="slidenum">
              <a:rPr lang="en-AU" smtClean="0"/>
              <a:t>‹#›</a:t>
            </a:fld>
            <a:endParaRPr lang="en-AU"/>
          </a:p>
        </p:txBody>
      </p:sp>
    </p:spTree>
    <p:extLst>
      <p:ext uri="{BB962C8B-B14F-4D97-AF65-F5344CB8AC3E}">
        <p14:creationId xmlns:p14="http://schemas.microsoft.com/office/powerpoint/2010/main" val="22689392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9C88CD1D-7969-4E8E-8CC8-CBDC4C2134AF}" type="datetimeFigureOut">
              <a:rPr lang="en-AU" smtClean="0"/>
              <a:t>4/01/2017</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D80643BA-DC55-478C-B4C0-3BC7F3257D28}" type="slidenum">
              <a:rPr lang="en-AU" smtClean="0"/>
              <a:t>‹#›</a:t>
            </a:fld>
            <a:endParaRPr lang="en-AU"/>
          </a:p>
        </p:txBody>
      </p:sp>
    </p:spTree>
    <p:extLst>
      <p:ext uri="{BB962C8B-B14F-4D97-AF65-F5344CB8AC3E}">
        <p14:creationId xmlns:p14="http://schemas.microsoft.com/office/powerpoint/2010/main" val="18473768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9C88CD1D-7969-4E8E-8CC8-CBDC4C2134AF}" type="datetimeFigureOut">
              <a:rPr lang="en-AU" smtClean="0"/>
              <a:t>4/01/2017</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D80643BA-DC55-478C-B4C0-3BC7F3257D28}" type="slidenum">
              <a:rPr lang="en-AU" smtClean="0"/>
              <a:t>‹#›</a:t>
            </a:fld>
            <a:endParaRPr lang="en-AU"/>
          </a:p>
        </p:txBody>
      </p:sp>
    </p:spTree>
    <p:extLst>
      <p:ext uri="{BB962C8B-B14F-4D97-AF65-F5344CB8AC3E}">
        <p14:creationId xmlns:p14="http://schemas.microsoft.com/office/powerpoint/2010/main" val="23978783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9C88CD1D-7969-4E8E-8CC8-CBDC4C2134AF}" type="datetimeFigureOut">
              <a:rPr lang="en-AU" smtClean="0"/>
              <a:t>4/01/2017</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D80643BA-DC55-478C-B4C0-3BC7F3257D28}" type="slidenum">
              <a:rPr lang="en-AU" smtClean="0"/>
              <a:t>‹#›</a:t>
            </a:fld>
            <a:endParaRPr lang="en-AU"/>
          </a:p>
        </p:txBody>
      </p:sp>
    </p:spTree>
    <p:extLst>
      <p:ext uri="{BB962C8B-B14F-4D97-AF65-F5344CB8AC3E}">
        <p14:creationId xmlns:p14="http://schemas.microsoft.com/office/powerpoint/2010/main" val="2850506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C88CD1D-7969-4E8E-8CC8-CBDC4C2134AF}" type="datetimeFigureOut">
              <a:rPr lang="en-AU" smtClean="0"/>
              <a:t>4/01/2017</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D80643BA-DC55-478C-B4C0-3BC7F3257D28}" type="slidenum">
              <a:rPr lang="en-AU" smtClean="0"/>
              <a:t>‹#›</a:t>
            </a:fld>
            <a:endParaRPr lang="en-AU"/>
          </a:p>
        </p:txBody>
      </p:sp>
    </p:spTree>
    <p:extLst>
      <p:ext uri="{BB962C8B-B14F-4D97-AF65-F5344CB8AC3E}">
        <p14:creationId xmlns:p14="http://schemas.microsoft.com/office/powerpoint/2010/main" val="13978285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C88CD1D-7969-4E8E-8CC8-CBDC4C2134AF}" type="datetimeFigureOut">
              <a:rPr lang="en-AU" smtClean="0"/>
              <a:t>4/01/2017</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D80643BA-DC55-478C-B4C0-3BC7F3257D28}" type="slidenum">
              <a:rPr lang="en-AU" smtClean="0"/>
              <a:t>‹#›</a:t>
            </a:fld>
            <a:endParaRPr lang="en-AU"/>
          </a:p>
        </p:txBody>
      </p:sp>
    </p:spTree>
    <p:extLst>
      <p:ext uri="{BB962C8B-B14F-4D97-AF65-F5344CB8AC3E}">
        <p14:creationId xmlns:p14="http://schemas.microsoft.com/office/powerpoint/2010/main" val="33391997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C88CD1D-7969-4E8E-8CC8-CBDC4C2134AF}" type="datetimeFigureOut">
              <a:rPr lang="en-AU" smtClean="0"/>
              <a:t>4/01/2017</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D80643BA-DC55-478C-B4C0-3BC7F3257D28}" type="slidenum">
              <a:rPr lang="en-AU" smtClean="0"/>
              <a:t>‹#›</a:t>
            </a:fld>
            <a:endParaRPr lang="en-AU"/>
          </a:p>
        </p:txBody>
      </p:sp>
    </p:spTree>
    <p:extLst>
      <p:ext uri="{BB962C8B-B14F-4D97-AF65-F5344CB8AC3E}">
        <p14:creationId xmlns:p14="http://schemas.microsoft.com/office/powerpoint/2010/main" val="32686263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C88CD1D-7969-4E8E-8CC8-CBDC4C2134AF}" type="datetimeFigureOut">
              <a:rPr lang="en-AU" smtClean="0"/>
              <a:t>4/01/2017</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80643BA-DC55-478C-B4C0-3BC7F3257D28}" type="slidenum">
              <a:rPr lang="en-AU" smtClean="0"/>
              <a:t>‹#›</a:t>
            </a:fld>
            <a:endParaRPr lang="en-AU"/>
          </a:p>
        </p:txBody>
      </p:sp>
    </p:spTree>
    <p:extLst>
      <p:ext uri="{BB962C8B-B14F-4D97-AF65-F5344CB8AC3E}">
        <p14:creationId xmlns:p14="http://schemas.microsoft.com/office/powerpoint/2010/main" val="273351797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1556792"/>
            <a:ext cx="8604448" cy="2868149"/>
          </a:xfrm>
          <a:prstGeom prst="rect">
            <a:avLst/>
          </a:prstGeom>
        </p:spPr>
      </p:pic>
    </p:spTree>
    <p:extLst>
      <p:ext uri="{BB962C8B-B14F-4D97-AF65-F5344CB8AC3E}">
        <p14:creationId xmlns:p14="http://schemas.microsoft.com/office/powerpoint/2010/main" val="413645188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22114"/>
          </a:xfrm>
        </p:spPr>
        <p:txBody>
          <a:bodyPr>
            <a:normAutofit/>
          </a:bodyPr>
          <a:lstStyle/>
          <a:p>
            <a:r>
              <a:rPr lang="en-AU" dirty="0" smtClean="0"/>
              <a:t>Good or Bad Hypotheses?</a:t>
            </a:r>
            <a:endParaRPr lang="en-AU"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772816"/>
            <a:ext cx="9167247" cy="35912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92" y="1196752"/>
            <a:ext cx="9160443" cy="36594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043466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nodeType="clickEffect">
                                  <p:stCondLst>
                                    <p:cond delay="0"/>
                                  </p:stCondLst>
                                  <p:childTnLst>
                                    <p:set>
                                      <p:cBhvr>
                                        <p:cTn id="10" dur="1" fill="hold">
                                          <p:stCondLst>
                                            <p:cond delay="0"/>
                                          </p:stCondLst>
                                        </p:cTn>
                                        <p:tgtEl>
                                          <p:spTgt spid="1028"/>
                                        </p:tgtEl>
                                        <p:attrNameLst>
                                          <p:attrName>style.visibility</p:attrName>
                                        </p:attrNameLst>
                                      </p:cBhvr>
                                      <p:to>
                                        <p:strVal val="hidden"/>
                                      </p:to>
                                    </p:set>
                                  </p:childTnLst>
                                </p:cTn>
                              </p:par>
                              <p:par>
                                <p:cTn id="11" presetID="1" presetClass="entr" presetSubtype="0" fill="hold" nodeType="withEffect">
                                  <p:stCondLst>
                                    <p:cond delay="0"/>
                                  </p:stCondLst>
                                  <p:childTnLst>
                                    <p:set>
                                      <p:cBhvr>
                                        <p:cTn id="12" dur="1" fill="hold">
                                          <p:stCondLst>
                                            <p:cond delay="0"/>
                                          </p:stCondLst>
                                        </p:cTn>
                                        <p:tgtEl>
                                          <p:spTgt spid="10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457200" y="274638"/>
            <a:ext cx="8229600" cy="11430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AU" sz="2800" dirty="0" smtClean="0"/>
              <a:t>Criterion 1: Depth of understanding of formation of a hypothesis and coherence of a conclusion</a:t>
            </a:r>
            <a:endParaRPr lang="en-AU" sz="2800"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925" y="1417638"/>
            <a:ext cx="8820150" cy="4381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357575" y="1591698"/>
            <a:ext cx="8586539" cy="97320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5" name="Rectangle 4"/>
          <p:cNvSpPr/>
          <p:nvPr/>
        </p:nvSpPr>
        <p:spPr>
          <a:xfrm>
            <a:off x="7280210" y="1417638"/>
            <a:ext cx="1709363" cy="43815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7" name="Rectangle 6"/>
          <p:cNvSpPr/>
          <p:nvPr/>
        </p:nvSpPr>
        <p:spPr>
          <a:xfrm>
            <a:off x="357573" y="2564904"/>
            <a:ext cx="8586539" cy="90488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8" name="Rectangle 7"/>
          <p:cNvSpPr/>
          <p:nvPr/>
        </p:nvSpPr>
        <p:spPr>
          <a:xfrm>
            <a:off x="357574" y="3469784"/>
            <a:ext cx="8586539" cy="94166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9" name="Rectangle 8"/>
          <p:cNvSpPr/>
          <p:nvPr/>
        </p:nvSpPr>
        <p:spPr>
          <a:xfrm>
            <a:off x="357575" y="4406868"/>
            <a:ext cx="8586539" cy="111036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16128720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xit" presetSubtype="0" fill="hold" grpId="1" nodeType="withEffect">
                                  <p:stCondLst>
                                    <p:cond delay="0"/>
                                  </p:stCondLst>
                                  <p:childTnLst>
                                    <p:set>
                                      <p:cBhvr>
                                        <p:cTn id="12" dur="1" fill="hold">
                                          <p:stCondLst>
                                            <p:cond delay="0"/>
                                          </p:stCondLst>
                                        </p:cTn>
                                        <p:tgtEl>
                                          <p:spTgt spid="4"/>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childTnLst>
                                </p:cTn>
                              </p:par>
                              <p:par>
                                <p:cTn id="17" presetID="1" presetClass="exit" presetSubtype="0" fill="hold" grpId="1" nodeType="withEffect">
                                  <p:stCondLst>
                                    <p:cond delay="0"/>
                                  </p:stCondLst>
                                  <p:childTnLst>
                                    <p:set>
                                      <p:cBhvr>
                                        <p:cTn id="18" dur="1" fill="hold">
                                          <p:stCondLst>
                                            <p:cond delay="0"/>
                                          </p:stCondLst>
                                        </p:cTn>
                                        <p:tgtEl>
                                          <p:spTgt spid="7"/>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1" nodeType="clickEffect">
                                  <p:stCondLst>
                                    <p:cond delay="0"/>
                                  </p:stCondLst>
                                  <p:childTnLst>
                                    <p:set>
                                      <p:cBhvr>
                                        <p:cTn id="22" dur="1" fill="hold">
                                          <p:stCondLst>
                                            <p:cond delay="0"/>
                                          </p:stCondLst>
                                        </p:cTn>
                                        <p:tgtEl>
                                          <p:spTgt spid="8"/>
                                        </p:tgtEl>
                                        <p:attrNameLst>
                                          <p:attrName>style.visibility</p:attrName>
                                        </p:attrNameLst>
                                      </p:cBhvr>
                                      <p:to>
                                        <p:strVal val="hidden"/>
                                      </p:to>
                                    </p:set>
                                  </p:childTnLst>
                                </p:cTn>
                              </p:par>
                              <p:par>
                                <p:cTn id="23" presetID="1" presetClass="entr" presetSubtype="0"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5"/>
                                        </p:tgtEl>
                                        <p:attrNameLst>
                                          <p:attrName>style.visibility</p:attrName>
                                        </p:attrNameLst>
                                      </p:cBhvr>
                                      <p:to>
                                        <p:strVal val="visible"/>
                                      </p:to>
                                    </p:set>
                                  </p:childTnLst>
                                </p:cTn>
                              </p:par>
                              <p:par>
                                <p:cTn id="29" presetID="1" presetClass="exit" presetSubtype="0" fill="hold" grpId="1" nodeType="withEffect">
                                  <p:stCondLst>
                                    <p:cond delay="0"/>
                                  </p:stCondLst>
                                  <p:childTnLst>
                                    <p:set>
                                      <p:cBhvr>
                                        <p:cTn id="30" dur="1" fill="hold">
                                          <p:stCondLst>
                                            <p:cond delay="0"/>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5" grpId="0" animBg="1"/>
      <p:bldP spid="7" grpId="0" animBg="1"/>
      <p:bldP spid="7" grpId="1" animBg="1"/>
      <p:bldP spid="8" grpId="0" animBg="1"/>
      <p:bldP spid="8" grpId="1" animBg="1"/>
      <p:bldP spid="9" grpId="0" animBg="1"/>
      <p:bldP spid="9" grpId="1"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858" y="29895"/>
            <a:ext cx="9036496" cy="922114"/>
          </a:xfrm>
        </p:spPr>
        <p:txBody>
          <a:bodyPr>
            <a:noAutofit/>
          </a:bodyPr>
          <a:lstStyle/>
          <a:p>
            <a:r>
              <a:rPr lang="en-AU" sz="3400" dirty="0" smtClean="0"/>
              <a:t>Criterion 1: Hypothesis Formation and Conclusion</a:t>
            </a:r>
            <a:endParaRPr lang="en-AU" sz="3400" dirty="0"/>
          </a:p>
        </p:txBody>
      </p:sp>
      <p:sp>
        <p:nvSpPr>
          <p:cNvPr id="3" name="Content Placeholder 2"/>
          <p:cNvSpPr>
            <a:spLocks noGrp="1"/>
          </p:cNvSpPr>
          <p:nvPr>
            <p:ph idx="1"/>
          </p:nvPr>
        </p:nvSpPr>
        <p:spPr>
          <a:xfrm>
            <a:off x="611560" y="980728"/>
            <a:ext cx="8137003" cy="5688632"/>
          </a:xfrm>
        </p:spPr>
        <p:txBody>
          <a:bodyPr>
            <a:normAutofit fontScale="85000" lnSpcReduction="20000"/>
          </a:bodyPr>
          <a:lstStyle/>
          <a:p>
            <a:pPr marL="0" indent="0">
              <a:buNone/>
            </a:pPr>
            <a:r>
              <a:rPr lang="en-AU" dirty="0"/>
              <a:t>Hypothesis</a:t>
            </a:r>
          </a:p>
          <a:p>
            <a:r>
              <a:rPr lang="en-AU" dirty="0"/>
              <a:t>prediction, logical variables, </a:t>
            </a:r>
            <a:r>
              <a:rPr lang="en-AU" dirty="0" smtClean="0"/>
              <a:t>testable, </a:t>
            </a:r>
          </a:p>
          <a:p>
            <a:endParaRPr lang="en-AU" dirty="0"/>
          </a:p>
          <a:p>
            <a:pPr marL="0" indent="0">
              <a:buNone/>
            </a:pPr>
            <a:r>
              <a:rPr lang="en-AU" dirty="0" smtClean="0"/>
              <a:t>Students must generate their own hypothesis; it must not be teacher provided.</a:t>
            </a:r>
          </a:p>
          <a:p>
            <a:pPr marL="0" indent="0">
              <a:buNone/>
            </a:pPr>
            <a:endParaRPr lang="en-AU" dirty="0"/>
          </a:p>
          <a:p>
            <a:pPr marL="0" indent="0">
              <a:buNone/>
            </a:pPr>
            <a:r>
              <a:rPr lang="en-AU" dirty="0" smtClean="0"/>
              <a:t>A short report that will be in two (2) parts:</a:t>
            </a:r>
          </a:p>
          <a:p>
            <a:r>
              <a:rPr lang="en-AU" dirty="0" smtClean="0"/>
              <a:t>Hypothesis and Scope and Constraints </a:t>
            </a:r>
          </a:p>
          <a:p>
            <a:r>
              <a:rPr lang="en-AU" dirty="0" smtClean="0"/>
              <a:t>Findings and a Conclusion (confirm/refute hypothesis)</a:t>
            </a:r>
          </a:p>
          <a:p>
            <a:pPr marL="0" indent="0">
              <a:buNone/>
            </a:pPr>
            <a:r>
              <a:rPr lang="en-AU" dirty="0" smtClean="0"/>
              <a:t>     NB: No specific format stated (written, visual or aural)</a:t>
            </a:r>
          </a:p>
          <a:p>
            <a:pPr marL="0" indent="0">
              <a:buNone/>
            </a:pPr>
            <a:endParaRPr lang="en-AU" dirty="0" smtClean="0"/>
          </a:p>
          <a:p>
            <a:pPr marL="0" indent="0">
              <a:buNone/>
            </a:pPr>
            <a:r>
              <a:rPr lang="en-AU" sz="2800" dirty="0" smtClean="0"/>
              <a:t>The findings are based on the interpretation of the manipulated data, and the conclusion is consistent with the findings.</a:t>
            </a:r>
          </a:p>
          <a:p>
            <a:pPr marL="0" indent="0" algn="r">
              <a:buNone/>
            </a:pPr>
            <a:endParaRPr lang="en-AU" sz="1700" dirty="0" smtClean="0"/>
          </a:p>
          <a:p>
            <a:pPr marL="0" indent="0" algn="r">
              <a:buNone/>
            </a:pPr>
            <a:r>
              <a:rPr lang="en-AU" sz="1700" dirty="0" smtClean="0"/>
              <a:t>(SD p. 28, 30, 31, 38;</a:t>
            </a:r>
            <a:r>
              <a:rPr lang="en-AU" sz="1700" dirty="0"/>
              <a:t> Administrative information  p. </a:t>
            </a:r>
            <a:r>
              <a:rPr lang="en-AU" sz="1700" dirty="0" smtClean="0"/>
              <a:t>2 )</a:t>
            </a:r>
          </a:p>
          <a:p>
            <a:endParaRPr lang="en-AU" dirty="0"/>
          </a:p>
        </p:txBody>
      </p:sp>
    </p:spTree>
    <p:extLst>
      <p:ext uri="{BB962C8B-B14F-4D97-AF65-F5344CB8AC3E}">
        <p14:creationId xmlns:p14="http://schemas.microsoft.com/office/powerpoint/2010/main" val="22248349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260648"/>
            <a:ext cx="8229600" cy="922114"/>
          </a:xfrm>
        </p:spPr>
        <p:txBody>
          <a:bodyPr/>
          <a:lstStyle/>
          <a:p>
            <a:r>
              <a:rPr lang="en-AU" dirty="0" smtClean="0"/>
              <a:t>VCAA Definition of a Hypothesis</a:t>
            </a:r>
            <a:endParaRPr lang="en-AU" dirty="0"/>
          </a:p>
        </p:txBody>
      </p:sp>
      <p:pic>
        <p:nvPicPr>
          <p:cNvPr id="5122" name="Picture 2" descr="http://www.ballaraths.vic.edu.au:83/sites/studentforums/SiteAssets/SitePages/Home/VCAA%20logo.png"/>
          <p:cNvPicPr>
            <a:picLocks noChangeAspect="1" noChangeArrowheads="1"/>
          </p:cNvPicPr>
          <p:nvPr/>
        </p:nvPicPr>
        <p:blipFill rotWithShape="1">
          <a:blip r:embed="rId2">
            <a:extLst>
              <a:ext uri="{28A0092B-C50C-407E-A947-70E740481C1C}">
                <a14:useLocalDpi xmlns:a14="http://schemas.microsoft.com/office/drawing/2010/main" val="0"/>
              </a:ext>
            </a:extLst>
          </a:blip>
          <a:srcRect l="13667" t="27280" r="13814" b="22138"/>
          <a:stretch/>
        </p:blipFill>
        <p:spPr bwMode="auto">
          <a:xfrm>
            <a:off x="7079744" y="5460932"/>
            <a:ext cx="1749915" cy="1220549"/>
          </a:xfrm>
          <a:prstGeom prst="rect">
            <a:avLst/>
          </a:prstGeom>
          <a:noFill/>
          <a:extLst>
            <a:ext uri="{909E8E84-426E-40DD-AFC4-6F175D3DCCD1}">
              <a14:hiddenFill xmlns:a14="http://schemas.microsoft.com/office/drawing/2010/main">
                <a:solidFill>
                  <a:srgbClr val="FFFFFF"/>
                </a:solidFill>
              </a14:hiddenFill>
            </a:ext>
          </a:extLst>
        </p:spPr>
      </p:pic>
      <p:sp>
        <p:nvSpPr>
          <p:cNvPr id="7" name="Content Placeholder 2"/>
          <p:cNvSpPr txBox="1">
            <a:spLocks/>
          </p:cNvSpPr>
          <p:nvPr/>
        </p:nvSpPr>
        <p:spPr>
          <a:xfrm>
            <a:off x="251520" y="1196752"/>
            <a:ext cx="8640960" cy="5215141"/>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AU" dirty="0" smtClean="0"/>
              <a:t>A hypothesis typically describes a </a:t>
            </a:r>
            <a:r>
              <a:rPr lang="en-AU" dirty="0" smtClean="0">
                <a:solidFill>
                  <a:srgbClr val="FF0000"/>
                </a:solidFill>
              </a:rPr>
              <a:t>cause and effect </a:t>
            </a:r>
            <a:r>
              <a:rPr lang="en-AU" dirty="0" smtClean="0"/>
              <a:t>and should include </a:t>
            </a:r>
            <a:r>
              <a:rPr lang="en-AU" dirty="0" smtClean="0">
                <a:solidFill>
                  <a:srgbClr val="FF0000"/>
                </a:solidFill>
              </a:rPr>
              <a:t>at least one prediction </a:t>
            </a:r>
            <a:r>
              <a:rPr lang="en-AU" dirty="0" smtClean="0"/>
              <a:t>that does not arise from another explanation. </a:t>
            </a:r>
          </a:p>
          <a:p>
            <a:pPr marL="0" indent="0">
              <a:buFont typeface="Arial" panose="020B0604020202020204" pitchFamily="34" charset="0"/>
              <a:buNone/>
            </a:pPr>
            <a:r>
              <a:rPr lang="en-AU" dirty="0" smtClean="0"/>
              <a:t>It is a statement or </a:t>
            </a:r>
            <a:r>
              <a:rPr lang="en-AU" dirty="0" smtClean="0">
                <a:solidFill>
                  <a:srgbClr val="FF0000"/>
                </a:solidFill>
              </a:rPr>
              <a:t>tentative</a:t>
            </a:r>
            <a:r>
              <a:rPr lang="en-AU" dirty="0" smtClean="0"/>
              <a:t> prediction about the relationship between </a:t>
            </a:r>
            <a:r>
              <a:rPr lang="en-AU" dirty="0" smtClean="0">
                <a:solidFill>
                  <a:srgbClr val="FF0000"/>
                </a:solidFill>
              </a:rPr>
              <a:t>two or more variables</a:t>
            </a:r>
            <a:r>
              <a:rPr lang="en-AU" dirty="0" smtClean="0"/>
              <a:t>; that a change in one of these variables will result in some change in another.  </a:t>
            </a:r>
          </a:p>
          <a:p>
            <a:pPr marL="0" indent="0">
              <a:buFont typeface="Arial" panose="020B0604020202020204" pitchFamily="34" charset="0"/>
              <a:buNone/>
            </a:pPr>
            <a:r>
              <a:rPr lang="en-AU" dirty="0" smtClean="0"/>
              <a:t>A hypothesis must be </a:t>
            </a:r>
            <a:r>
              <a:rPr lang="en-AU" dirty="0" smtClean="0">
                <a:solidFill>
                  <a:srgbClr val="FF0000"/>
                </a:solidFill>
              </a:rPr>
              <a:t>testable</a:t>
            </a:r>
            <a:r>
              <a:rPr lang="en-AU" dirty="0" smtClean="0"/>
              <a:t>.</a:t>
            </a:r>
          </a:p>
          <a:p>
            <a:pPr marL="0" indent="0">
              <a:buFont typeface="Arial" panose="020B0604020202020204" pitchFamily="34" charset="0"/>
              <a:buNone/>
            </a:pPr>
            <a:r>
              <a:rPr lang="en-AU" dirty="0" smtClean="0"/>
              <a:t>Reasons  outlining initial prediction given.</a:t>
            </a:r>
          </a:p>
          <a:p>
            <a:pPr marL="0" indent="0">
              <a:buFont typeface="Arial" panose="020B0604020202020204" pitchFamily="34" charset="0"/>
              <a:buNone/>
            </a:pPr>
            <a:r>
              <a:rPr lang="en-AU" sz="2800" dirty="0" smtClean="0"/>
              <a:t>(VCAA Advice to Teachers</a:t>
            </a:r>
            <a:r>
              <a:rPr lang="en-AU" dirty="0" smtClean="0"/>
              <a:t>)</a:t>
            </a:r>
            <a:endParaRPr lang="en-AU" dirty="0"/>
          </a:p>
        </p:txBody>
      </p:sp>
      <p:sp>
        <p:nvSpPr>
          <p:cNvPr id="3" name="Rectangle 2"/>
          <p:cNvSpPr/>
          <p:nvPr/>
        </p:nvSpPr>
        <p:spPr>
          <a:xfrm>
            <a:off x="395536" y="6088727"/>
            <a:ext cx="6828224" cy="646331"/>
          </a:xfrm>
          <a:prstGeom prst="rect">
            <a:avLst/>
          </a:prstGeom>
        </p:spPr>
        <p:txBody>
          <a:bodyPr wrap="square">
            <a:spAutoFit/>
          </a:bodyPr>
          <a:lstStyle/>
          <a:p>
            <a:r>
              <a:rPr lang="en-AU" dirty="0"/>
              <a:t>http://deecddigipubs2014.businesscatalyst.com/vcaa/vce-computing/vce-computing-units-3-and-4-informatics-unit-3-learning</a:t>
            </a:r>
          </a:p>
        </p:txBody>
      </p:sp>
    </p:spTree>
    <p:extLst>
      <p:ext uri="{BB962C8B-B14F-4D97-AF65-F5344CB8AC3E}">
        <p14:creationId xmlns:p14="http://schemas.microsoft.com/office/powerpoint/2010/main" val="332194744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Two or More Variables</a:t>
            </a:r>
            <a:endParaRPr lang="en-AU" dirty="0"/>
          </a:p>
        </p:txBody>
      </p:sp>
      <p:sp>
        <p:nvSpPr>
          <p:cNvPr id="3" name="Content Placeholder 2"/>
          <p:cNvSpPr>
            <a:spLocks noGrp="1"/>
          </p:cNvSpPr>
          <p:nvPr>
            <p:ph idx="1"/>
          </p:nvPr>
        </p:nvSpPr>
        <p:spPr>
          <a:xfrm>
            <a:off x="107504" y="1628800"/>
            <a:ext cx="4968552" cy="4709119"/>
          </a:xfrm>
        </p:spPr>
        <p:txBody>
          <a:bodyPr>
            <a:normAutofit fontScale="85000" lnSpcReduction="10000"/>
          </a:bodyPr>
          <a:lstStyle/>
          <a:p>
            <a:r>
              <a:rPr lang="en-AU" b="1" dirty="0" smtClean="0"/>
              <a:t>Independent variable (IV): </a:t>
            </a:r>
            <a:r>
              <a:rPr lang="en-AU" dirty="0" smtClean="0"/>
              <a:t>the variable in an experiment that is </a:t>
            </a:r>
            <a:r>
              <a:rPr lang="en-AU" dirty="0" smtClean="0">
                <a:solidFill>
                  <a:srgbClr val="92D050"/>
                </a:solidFill>
              </a:rPr>
              <a:t>changed or manipulated</a:t>
            </a:r>
          </a:p>
          <a:p>
            <a:endParaRPr lang="en-AU" dirty="0" smtClean="0"/>
          </a:p>
          <a:p>
            <a:r>
              <a:rPr lang="en-AU" b="1" dirty="0" smtClean="0"/>
              <a:t>Dependent variable (DV): </a:t>
            </a:r>
          </a:p>
          <a:p>
            <a:pPr marL="400050" lvl="1" indent="0">
              <a:buNone/>
            </a:pPr>
            <a:r>
              <a:rPr lang="en-AU" sz="3200" dirty="0" smtClean="0"/>
              <a:t>the variable in an experiment that </a:t>
            </a:r>
            <a:r>
              <a:rPr lang="en-AU" sz="3200" dirty="0" smtClean="0">
                <a:solidFill>
                  <a:srgbClr val="92D050"/>
                </a:solidFill>
              </a:rPr>
              <a:t>responds to change</a:t>
            </a:r>
            <a:r>
              <a:rPr lang="en-AU" sz="3200" dirty="0" smtClean="0"/>
              <a:t>. </a:t>
            </a:r>
          </a:p>
          <a:p>
            <a:endParaRPr lang="en-AU" dirty="0"/>
          </a:p>
          <a:p>
            <a:pPr marL="0" indent="0">
              <a:buNone/>
            </a:pPr>
            <a:r>
              <a:rPr lang="en-AU" sz="2400" dirty="0" smtClean="0"/>
              <a:t>NB: You can only test one variable at a time.</a:t>
            </a:r>
          </a:p>
          <a:p>
            <a:endParaRPr lang="en-AU" dirty="0" smtClean="0"/>
          </a:p>
          <a:p>
            <a:endParaRPr lang="en-AU" dirty="0" smtClean="0"/>
          </a:p>
          <a:p>
            <a:endParaRPr lang="en-AU" dirty="0" smtClean="0"/>
          </a:p>
          <a:p>
            <a:endParaRPr lang="en-AU" dirty="0"/>
          </a:p>
        </p:txBody>
      </p:sp>
      <p:pic>
        <p:nvPicPr>
          <p:cNvPr id="6" name="Picture 2" descr="http://arose.iweb.bsu.edu/BSUCourses/ITEDU_699/LP/Variabl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004048" y="1897918"/>
            <a:ext cx="3984377" cy="29345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3072489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7200" y="274638"/>
            <a:ext cx="8229600" cy="850106"/>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AU" smtClean="0"/>
              <a:t>Hypothesis Formation #1</a:t>
            </a:r>
            <a:endParaRPr lang="en-AU" dirty="0"/>
          </a:p>
        </p:txBody>
      </p:sp>
      <p:sp>
        <p:nvSpPr>
          <p:cNvPr id="3" name="Content Placeholder 2"/>
          <p:cNvSpPr txBox="1">
            <a:spLocks/>
          </p:cNvSpPr>
          <p:nvPr/>
        </p:nvSpPr>
        <p:spPr>
          <a:xfrm>
            <a:off x="445850" y="2132856"/>
            <a:ext cx="7939116" cy="1584176"/>
          </a:xfrm>
          <a:prstGeom prst="rect">
            <a:avLst/>
          </a:prstGeom>
        </p:spPr>
        <p:txBody>
          <a:bodyPr>
            <a:normAutofit fontScale="925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AU" dirty="0" smtClean="0">
                <a:solidFill>
                  <a:srgbClr val="FF0000"/>
                </a:solidFill>
              </a:rPr>
              <a:t>Listening to music </a:t>
            </a:r>
            <a:r>
              <a:rPr lang="en-AU" dirty="0" smtClean="0"/>
              <a:t>for more than an hour will lead to </a:t>
            </a:r>
            <a:r>
              <a:rPr lang="en-AU" dirty="0" smtClean="0">
                <a:solidFill>
                  <a:schemeClr val="accent4">
                    <a:lumMod val="75000"/>
                  </a:schemeClr>
                </a:solidFill>
              </a:rPr>
              <a:t>lower </a:t>
            </a:r>
            <a:r>
              <a:rPr lang="en-AU" dirty="0" smtClean="0">
                <a:solidFill>
                  <a:srgbClr val="00B050"/>
                </a:solidFill>
              </a:rPr>
              <a:t>test scores </a:t>
            </a:r>
            <a:r>
              <a:rPr lang="en-AU" dirty="0" smtClean="0"/>
              <a:t>then studying without music because </a:t>
            </a:r>
            <a:r>
              <a:rPr lang="en-AU" dirty="0" smtClean="0">
                <a:solidFill>
                  <a:srgbClr val="00B0F0"/>
                </a:solidFill>
              </a:rPr>
              <a:t>you are not completely focussed on the topic</a:t>
            </a:r>
            <a:r>
              <a:rPr lang="en-AU" dirty="0" smtClean="0"/>
              <a:t>.</a:t>
            </a:r>
          </a:p>
        </p:txBody>
      </p:sp>
      <p:sp>
        <p:nvSpPr>
          <p:cNvPr id="4" name="TextBox 3"/>
          <p:cNvSpPr txBox="1"/>
          <p:nvPr/>
        </p:nvSpPr>
        <p:spPr>
          <a:xfrm>
            <a:off x="445850" y="1188896"/>
            <a:ext cx="2541974" cy="646331"/>
          </a:xfrm>
          <a:prstGeom prst="rect">
            <a:avLst/>
          </a:prstGeom>
          <a:noFill/>
        </p:spPr>
        <p:txBody>
          <a:bodyPr wrap="square" rtlCol="0">
            <a:spAutoFit/>
          </a:bodyPr>
          <a:lstStyle/>
          <a:p>
            <a:pPr algn="ctr"/>
            <a:r>
              <a:rPr lang="en-AU" dirty="0" smtClean="0">
                <a:solidFill>
                  <a:srgbClr val="FF0000"/>
                </a:solidFill>
              </a:rPr>
              <a:t>Independent Variable</a:t>
            </a:r>
          </a:p>
          <a:p>
            <a:pPr algn="ctr"/>
            <a:r>
              <a:rPr lang="en-AU" dirty="0" smtClean="0">
                <a:solidFill>
                  <a:srgbClr val="FF0000"/>
                </a:solidFill>
              </a:rPr>
              <a:t>(what you are changing)</a:t>
            </a:r>
            <a:endParaRPr lang="en-AU" dirty="0">
              <a:solidFill>
                <a:srgbClr val="FF0000"/>
              </a:solidFill>
            </a:endParaRPr>
          </a:p>
        </p:txBody>
      </p:sp>
      <p:sp>
        <p:nvSpPr>
          <p:cNvPr id="5" name="TextBox 4"/>
          <p:cNvSpPr txBox="1"/>
          <p:nvPr/>
        </p:nvSpPr>
        <p:spPr>
          <a:xfrm>
            <a:off x="5004048" y="1285986"/>
            <a:ext cx="2234759" cy="646331"/>
          </a:xfrm>
          <a:prstGeom prst="rect">
            <a:avLst/>
          </a:prstGeom>
          <a:noFill/>
        </p:spPr>
        <p:txBody>
          <a:bodyPr wrap="square" rtlCol="0">
            <a:spAutoFit/>
          </a:bodyPr>
          <a:lstStyle/>
          <a:p>
            <a:pPr algn="ctr"/>
            <a:r>
              <a:rPr lang="en-AU" dirty="0" smtClean="0">
                <a:solidFill>
                  <a:srgbClr val="00B050"/>
                </a:solidFill>
              </a:rPr>
              <a:t>Dependent Variable (what will change)</a:t>
            </a:r>
            <a:endParaRPr lang="en-AU" dirty="0">
              <a:solidFill>
                <a:srgbClr val="00B050"/>
              </a:solidFill>
            </a:endParaRPr>
          </a:p>
        </p:txBody>
      </p:sp>
      <p:sp>
        <p:nvSpPr>
          <p:cNvPr id="6" name="TextBox 5"/>
          <p:cNvSpPr txBox="1"/>
          <p:nvPr/>
        </p:nvSpPr>
        <p:spPr>
          <a:xfrm>
            <a:off x="6116144" y="3916100"/>
            <a:ext cx="1475656" cy="369332"/>
          </a:xfrm>
          <a:prstGeom prst="rect">
            <a:avLst/>
          </a:prstGeom>
          <a:noFill/>
        </p:spPr>
        <p:txBody>
          <a:bodyPr wrap="square" rtlCol="0">
            <a:spAutoFit/>
          </a:bodyPr>
          <a:lstStyle/>
          <a:p>
            <a:r>
              <a:rPr lang="en-AU" dirty="0" smtClean="0">
                <a:solidFill>
                  <a:srgbClr val="00B0F0"/>
                </a:solidFill>
              </a:rPr>
              <a:t>Reasoning</a:t>
            </a:r>
            <a:endParaRPr lang="en-AU" dirty="0">
              <a:solidFill>
                <a:srgbClr val="00B0F0"/>
              </a:solidFill>
            </a:endParaRPr>
          </a:p>
        </p:txBody>
      </p:sp>
      <p:sp>
        <p:nvSpPr>
          <p:cNvPr id="7" name="Content Placeholder 2"/>
          <p:cNvSpPr txBox="1">
            <a:spLocks/>
          </p:cNvSpPr>
          <p:nvPr/>
        </p:nvSpPr>
        <p:spPr>
          <a:xfrm>
            <a:off x="215505" y="4620661"/>
            <a:ext cx="8615827" cy="1789659"/>
          </a:xfrm>
          <a:prstGeom prst="rect">
            <a:avLst/>
          </a:prstGeom>
        </p:spPr>
        <p:txBody>
          <a:bodyPr vert="horz" lIns="91440" tIns="45720" rIns="91440" bIns="45720" rtlCol="0">
            <a:normAutofit fontScale="925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AU" sz="2800" dirty="0" smtClean="0"/>
              <a:t>Sample structure:</a:t>
            </a:r>
          </a:p>
          <a:p>
            <a:pPr marL="0" indent="0">
              <a:buNone/>
            </a:pPr>
            <a:r>
              <a:rPr lang="en-AU" sz="2800" dirty="0" smtClean="0"/>
              <a:t>The </a:t>
            </a:r>
            <a:r>
              <a:rPr lang="en-AU" sz="2800" dirty="0" smtClean="0">
                <a:solidFill>
                  <a:srgbClr val="FF0000"/>
                </a:solidFill>
              </a:rPr>
              <a:t>independent variable </a:t>
            </a:r>
            <a:r>
              <a:rPr lang="en-AU" sz="2800" dirty="0" smtClean="0"/>
              <a:t>(what you are changing) then </a:t>
            </a:r>
            <a:r>
              <a:rPr lang="en-AU" sz="2800" dirty="0" smtClean="0">
                <a:solidFill>
                  <a:srgbClr val="00B050"/>
                </a:solidFill>
              </a:rPr>
              <a:t>dependent variable </a:t>
            </a:r>
            <a:r>
              <a:rPr lang="en-AU" sz="2800" dirty="0" smtClean="0"/>
              <a:t>(what will change) including the </a:t>
            </a:r>
            <a:r>
              <a:rPr lang="en-AU" sz="2800" dirty="0" smtClean="0">
                <a:solidFill>
                  <a:schemeClr val="accent4">
                    <a:lumMod val="75000"/>
                  </a:schemeClr>
                </a:solidFill>
              </a:rPr>
              <a:t>prediction  (what will happen) </a:t>
            </a:r>
            <a:r>
              <a:rPr lang="en-AU" sz="2800" dirty="0" smtClean="0"/>
              <a:t>because </a:t>
            </a:r>
            <a:r>
              <a:rPr lang="en-AU" sz="2800" dirty="0" smtClean="0">
                <a:solidFill>
                  <a:schemeClr val="tx2">
                    <a:lumMod val="60000"/>
                    <a:lumOff val="40000"/>
                  </a:schemeClr>
                </a:solidFill>
              </a:rPr>
              <a:t>reasoning</a:t>
            </a:r>
            <a:r>
              <a:rPr lang="en-AU" sz="2800" dirty="0" smtClean="0"/>
              <a:t> (explanation). </a:t>
            </a:r>
          </a:p>
        </p:txBody>
      </p:sp>
      <p:sp>
        <p:nvSpPr>
          <p:cNvPr id="8" name="Content Placeholder 2"/>
          <p:cNvSpPr txBox="1">
            <a:spLocks/>
          </p:cNvSpPr>
          <p:nvPr/>
        </p:nvSpPr>
        <p:spPr>
          <a:xfrm>
            <a:off x="445848" y="2143097"/>
            <a:ext cx="8155140" cy="1584176"/>
          </a:xfrm>
          <a:prstGeom prst="rect">
            <a:avLst/>
          </a:prstGeom>
        </p:spPr>
        <p:txBody>
          <a:bodyPr vert="horz" lIns="91440" tIns="45720" rIns="91440" bIns="45720" rtlCol="0">
            <a:normAutofit fontScale="925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AU" dirty="0" smtClean="0"/>
              <a:t>Listening to music for more than an hour will lead to lower test scores then studying without music because you are not completely focussed on the topic.</a:t>
            </a:r>
          </a:p>
        </p:txBody>
      </p:sp>
      <p:sp>
        <p:nvSpPr>
          <p:cNvPr id="9" name="TextBox 8"/>
          <p:cNvSpPr txBox="1"/>
          <p:nvPr/>
        </p:nvSpPr>
        <p:spPr>
          <a:xfrm>
            <a:off x="834422" y="3916100"/>
            <a:ext cx="2046378" cy="646331"/>
          </a:xfrm>
          <a:prstGeom prst="rect">
            <a:avLst/>
          </a:prstGeom>
          <a:noFill/>
        </p:spPr>
        <p:txBody>
          <a:bodyPr wrap="square" rtlCol="0">
            <a:spAutoFit/>
          </a:bodyPr>
          <a:lstStyle/>
          <a:p>
            <a:pPr algn="ctr"/>
            <a:r>
              <a:rPr lang="en-AU" dirty="0" smtClean="0">
                <a:solidFill>
                  <a:schemeClr val="accent4">
                    <a:lumMod val="75000"/>
                  </a:schemeClr>
                </a:solidFill>
              </a:rPr>
              <a:t>Prediction</a:t>
            </a:r>
          </a:p>
          <a:p>
            <a:pPr algn="ctr"/>
            <a:r>
              <a:rPr lang="en-AU" dirty="0" smtClean="0">
                <a:solidFill>
                  <a:schemeClr val="accent4">
                    <a:lumMod val="75000"/>
                  </a:schemeClr>
                </a:solidFill>
              </a:rPr>
              <a:t>(what will happen)</a:t>
            </a:r>
            <a:endParaRPr lang="en-AU" dirty="0">
              <a:solidFill>
                <a:schemeClr val="accent4">
                  <a:lumMod val="75000"/>
                </a:schemeClr>
              </a:solidFill>
            </a:endParaRPr>
          </a:p>
        </p:txBody>
      </p:sp>
      <p:cxnSp>
        <p:nvCxnSpPr>
          <p:cNvPr id="10" name="Straight Arrow Connector 9"/>
          <p:cNvCxnSpPr/>
          <p:nvPr/>
        </p:nvCxnSpPr>
        <p:spPr>
          <a:xfrm>
            <a:off x="1274968" y="1709531"/>
            <a:ext cx="434460" cy="586605"/>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a:stCxn id="9" idx="0"/>
          </p:cNvCxnSpPr>
          <p:nvPr/>
        </p:nvCxnSpPr>
        <p:spPr>
          <a:xfrm flipH="1" flipV="1">
            <a:off x="1709428" y="2868333"/>
            <a:ext cx="148183" cy="1047767"/>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a:stCxn id="5" idx="2"/>
          </p:cNvCxnSpPr>
          <p:nvPr/>
        </p:nvCxnSpPr>
        <p:spPr>
          <a:xfrm flipH="1">
            <a:off x="2012796" y="1932317"/>
            <a:ext cx="4108632" cy="632587"/>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H="1" flipV="1">
            <a:off x="5364088" y="3212976"/>
            <a:ext cx="1058292" cy="809641"/>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572636" y="4869160"/>
            <a:ext cx="2880320" cy="646331"/>
          </a:xfrm>
          <a:prstGeom prst="rect">
            <a:avLst/>
          </a:prstGeom>
          <a:noFill/>
        </p:spPr>
        <p:txBody>
          <a:bodyPr wrap="square" rtlCol="0">
            <a:spAutoFit/>
          </a:bodyPr>
          <a:lstStyle/>
          <a:p>
            <a:pPr algn="ctr"/>
            <a:r>
              <a:rPr lang="en-AU" b="1" dirty="0" smtClean="0"/>
              <a:t>Is this hypothesis testable?</a:t>
            </a:r>
          </a:p>
          <a:p>
            <a:pPr algn="ctr"/>
            <a:r>
              <a:rPr lang="en-AU" dirty="0" smtClean="0"/>
              <a:t>Yes. </a:t>
            </a:r>
            <a:endParaRPr lang="en-AU" dirty="0"/>
          </a:p>
        </p:txBody>
      </p:sp>
      <p:sp>
        <p:nvSpPr>
          <p:cNvPr id="15" name="TextBox 14"/>
          <p:cNvSpPr txBox="1"/>
          <p:nvPr/>
        </p:nvSpPr>
        <p:spPr>
          <a:xfrm>
            <a:off x="4745844" y="4869160"/>
            <a:ext cx="3353072" cy="646331"/>
          </a:xfrm>
          <a:prstGeom prst="rect">
            <a:avLst/>
          </a:prstGeom>
          <a:noFill/>
        </p:spPr>
        <p:txBody>
          <a:bodyPr wrap="square" rtlCol="0">
            <a:spAutoFit/>
          </a:bodyPr>
          <a:lstStyle/>
          <a:p>
            <a:pPr algn="ctr"/>
            <a:r>
              <a:rPr lang="en-AU" b="1" dirty="0" smtClean="0"/>
              <a:t>Is there “a cause and an effect”?</a:t>
            </a:r>
          </a:p>
          <a:p>
            <a:pPr algn="ctr"/>
            <a:r>
              <a:rPr lang="en-AU" dirty="0" smtClean="0"/>
              <a:t>Yes. </a:t>
            </a:r>
            <a:endParaRPr lang="en-AU" dirty="0"/>
          </a:p>
        </p:txBody>
      </p:sp>
    </p:spTree>
    <p:extLst>
      <p:ext uri="{BB962C8B-B14F-4D97-AF65-F5344CB8AC3E}">
        <p14:creationId xmlns:p14="http://schemas.microsoft.com/office/powerpoint/2010/main" val="13670391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8"/>
                                        </p:tgtEl>
                                        <p:attrNameLst>
                                          <p:attrName>style.visibility</p:attrName>
                                        </p:attrNameLst>
                                      </p:cBhvr>
                                      <p:to>
                                        <p:strVal val="hidden"/>
                                      </p:to>
                                    </p:set>
                                  </p:childTnLst>
                                </p:cTn>
                              </p:par>
                              <p:par>
                                <p:cTn id="11" presetID="1" presetClass="entr" presetSubtype="0" fill="hold" grpId="0" nodeType="with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2"/>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9"/>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6"/>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3"/>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14"/>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15"/>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xit" presetSubtype="0" fill="hold" grpId="1" nodeType="clickEffect">
                                  <p:stCondLst>
                                    <p:cond delay="0"/>
                                  </p:stCondLst>
                                  <p:childTnLst>
                                    <p:set>
                                      <p:cBhvr>
                                        <p:cTn id="48" dur="1" fill="hold">
                                          <p:stCondLst>
                                            <p:cond delay="0"/>
                                          </p:stCondLst>
                                        </p:cTn>
                                        <p:tgtEl>
                                          <p:spTgt spid="15"/>
                                        </p:tgtEl>
                                        <p:attrNameLst>
                                          <p:attrName>style.visibility</p:attrName>
                                        </p:attrNameLst>
                                      </p:cBhvr>
                                      <p:to>
                                        <p:strVal val="hidden"/>
                                      </p:to>
                                    </p:set>
                                  </p:childTnLst>
                                </p:cTn>
                              </p:par>
                              <p:par>
                                <p:cTn id="49" presetID="1" presetClass="exit" presetSubtype="0" fill="hold" grpId="1" nodeType="withEffect">
                                  <p:stCondLst>
                                    <p:cond delay="0"/>
                                  </p:stCondLst>
                                  <p:childTnLst>
                                    <p:set>
                                      <p:cBhvr>
                                        <p:cTn id="50" dur="1" fill="hold">
                                          <p:stCondLst>
                                            <p:cond delay="0"/>
                                          </p:stCondLst>
                                        </p:cTn>
                                        <p:tgtEl>
                                          <p:spTgt spid="14"/>
                                        </p:tgtEl>
                                        <p:attrNameLst>
                                          <p:attrName>style.visibility</p:attrName>
                                        </p:attrNameLst>
                                      </p:cBhvr>
                                      <p:to>
                                        <p:strVal val="hidden"/>
                                      </p:to>
                                    </p:set>
                                  </p:childTnLst>
                                </p:cTn>
                              </p:par>
                              <p:par>
                                <p:cTn id="51" presetID="1" presetClass="entr" presetSubtype="0" fill="hold" grpId="0" nodeType="withEffect">
                                  <p:stCondLst>
                                    <p:cond delay="0"/>
                                  </p:stCondLst>
                                  <p:childTnLst>
                                    <p:set>
                                      <p:cBhvr>
                                        <p:cTn id="5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P spid="5" grpId="0"/>
      <p:bldP spid="6" grpId="0"/>
      <p:bldP spid="7" grpId="0"/>
      <p:bldP spid="8" grpId="0"/>
      <p:bldP spid="8" grpId="1"/>
      <p:bldP spid="9" grpId="0"/>
      <p:bldP spid="14" grpId="0"/>
      <p:bldP spid="14" grpId="1"/>
      <p:bldP spid="15" grpId="0"/>
      <p:bldP spid="15" grpId="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2000" y="2514617"/>
            <a:ext cx="8229600" cy="1656184"/>
          </a:xfrm>
        </p:spPr>
        <p:txBody>
          <a:bodyPr/>
          <a:lstStyle/>
          <a:p>
            <a:pPr marL="0" indent="0">
              <a:buNone/>
            </a:pPr>
            <a:r>
              <a:rPr lang="en-AU" dirty="0" smtClean="0"/>
              <a:t>When boxes of </a:t>
            </a:r>
            <a:r>
              <a:rPr lang="en-AU" dirty="0" smtClean="0">
                <a:solidFill>
                  <a:srgbClr val="FF0000"/>
                </a:solidFill>
              </a:rPr>
              <a:t>chocolate</a:t>
            </a:r>
            <a:r>
              <a:rPr lang="en-AU" dirty="0" smtClean="0"/>
              <a:t> are given to teachers </a:t>
            </a:r>
            <a:r>
              <a:rPr lang="en-AU" dirty="0"/>
              <a:t>,</a:t>
            </a:r>
            <a:r>
              <a:rPr lang="en-AU" dirty="0" smtClean="0"/>
              <a:t> the amount of </a:t>
            </a:r>
            <a:r>
              <a:rPr lang="en-AU" dirty="0" smtClean="0">
                <a:solidFill>
                  <a:srgbClr val="00B050"/>
                </a:solidFill>
              </a:rPr>
              <a:t>homework </a:t>
            </a:r>
            <a:r>
              <a:rPr lang="en-AU" dirty="0" smtClean="0"/>
              <a:t>will </a:t>
            </a:r>
            <a:r>
              <a:rPr lang="en-AU" dirty="0" smtClean="0">
                <a:solidFill>
                  <a:schemeClr val="accent4">
                    <a:lumMod val="75000"/>
                  </a:schemeClr>
                </a:solidFill>
              </a:rPr>
              <a:t>decrease</a:t>
            </a:r>
            <a:r>
              <a:rPr lang="en-AU" dirty="0" smtClean="0"/>
              <a:t> because </a:t>
            </a:r>
            <a:r>
              <a:rPr lang="en-AU" dirty="0" smtClean="0">
                <a:solidFill>
                  <a:srgbClr val="0070C0"/>
                </a:solidFill>
              </a:rPr>
              <a:t>the teacher will want to please the students.</a:t>
            </a:r>
          </a:p>
        </p:txBody>
      </p:sp>
      <p:sp>
        <p:nvSpPr>
          <p:cNvPr id="4" name="Title 1"/>
          <p:cNvSpPr>
            <a:spLocks noGrp="1"/>
          </p:cNvSpPr>
          <p:nvPr>
            <p:ph type="title"/>
          </p:nvPr>
        </p:nvSpPr>
        <p:spPr>
          <a:xfrm>
            <a:off x="457200" y="274638"/>
            <a:ext cx="8229600" cy="850106"/>
          </a:xfrm>
        </p:spPr>
        <p:txBody>
          <a:bodyPr>
            <a:normAutofit/>
          </a:bodyPr>
          <a:lstStyle/>
          <a:p>
            <a:r>
              <a:rPr lang="en-AU" dirty="0" smtClean="0"/>
              <a:t>Hypothesis Formation #2</a:t>
            </a:r>
            <a:endParaRPr lang="en-AU" dirty="0"/>
          </a:p>
        </p:txBody>
      </p:sp>
      <p:sp>
        <p:nvSpPr>
          <p:cNvPr id="8" name="Content Placeholder 2"/>
          <p:cNvSpPr txBox="1">
            <a:spLocks/>
          </p:cNvSpPr>
          <p:nvPr/>
        </p:nvSpPr>
        <p:spPr>
          <a:xfrm>
            <a:off x="594154" y="2490736"/>
            <a:ext cx="8229600" cy="1656184"/>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AU" dirty="0" smtClean="0"/>
              <a:t>When boxes of chocolate are given to teachers , the amount of homework will decrease because the teacher will want to please the students.</a:t>
            </a:r>
          </a:p>
        </p:txBody>
      </p:sp>
      <p:sp>
        <p:nvSpPr>
          <p:cNvPr id="9" name="TextBox 8"/>
          <p:cNvSpPr txBox="1"/>
          <p:nvPr/>
        </p:nvSpPr>
        <p:spPr>
          <a:xfrm>
            <a:off x="594154" y="1412776"/>
            <a:ext cx="2758793" cy="646331"/>
          </a:xfrm>
          <a:prstGeom prst="rect">
            <a:avLst/>
          </a:prstGeom>
          <a:noFill/>
        </p:spPr>
        <p:txBody>
          <a:bodyPr wrap="square" rtlCol="0">
            <a:spAutoFit/>
          </a:bodyPr>
          <a:lstStyle/>
          <a:p>
            <a:pPr algn="ctr"/>
            <a:r>
              <a:rPr lang="en-AU" dirty="0" smtClean="0">
                <a:solidFill>
                  <a:srgbClr val="FF0000"/>
                </a:solidFill>
              </a:rPr>
              <a:t>Independent Variable (what you are changing)</a:t>
            </a:r>
            <a:endParaRPr lang="en-AU" dirty="0">
              <a:solidFill>
                <a:srgbClr val="FF0000"/>
              </a:solidFill>
            </a:endParaRPr>
          </a:p>
        </p:txBody>
      </p:sp>
      <p:sp>
        <p:nvSpPr>
          <p:cNvPr id="10" name="TextBox 9"/>
          <p:cNvSpPr txBox="1"/>
          <p:nvPr/>
        </p:nvSpPr>
        <p:spPr>
          <a:xfrm>
            <a:off x="4881810" y="1412776"/>
            <a:ext cx="2234759" cy="646331"/>
          </a:xfrm>
          <a:prstGeom prst="rect">
            <a:avLst/>
          </a:prstGeom>
          <a:noFill/>
        </p:spPr>
        <p:txBody>
          <a:bodyPr wrap="square" rtlCol="0">
            <a:spAutoFit/>
          </a:bodyPr>
          <a:lstStyle/>
          <a:p>
            <a:pPr algn="ctr"/>
            <a:r>
              <a:rPr lang="en-AU" dirty="0" smtClean="0">
                <a:solidFill>
                  <a:srgbClr val="00B050"/>
                </a:solidFill>
              </a:rPr>
              <a:t>Dependent Variable (what will change)</a:t>
            </a:r>
            <a:endParaRPr lang="en-AU" dirty="0">
              <a:solidFill>
                <a:srgbClr val="00B050"/>
              </a:solidFill>
            </a:endParaRPr>
          </a:p>
        </p:txBody>
      </p:sp>
      <p:sp>
        <p:nvSpPr>
          <p:cNvPr id="11" name="TextBox 10"/>
          <p:cNvSpPr txBox="1"/>
          <p:nvPr/>
        </p:nvSpPr>
        <p:spPr>
          <a:xfrm>
            <a:off x="5140530" y="4616261"/>
            <a:ext cx="1976039" cy="646331"/>
          </a:xfrm>
          <a:prstGeom prst="rect">
            <a:avLst/>
          </a:prstGeom>
          <a:noFill/>
        </p:spPr>
        <p:txBody>
          <a:bodyPr wrap="square" rtlCol="0">
            <a:spAutoFit/>
          </a:bodyPr>
          <a:lstStyle/>
          <a:p>
            <a:pPr algn="ctr"/>
            <a:r>
              <a:rPr lang="en-AU" dirty="0" smtClean="0">
                <a:solidFill>
                  <a:schemeClr val="accent4">
                    <a:lumMod val="75000"/>
                  </a:schemeClr>
                </a:solidFill>
              </a:rPr>
              <a:t>Prediction </a:t>
            </a:r>
          </a:p>
          <a:p>
            <a:pPr algn="ctr"/>
            <a:r>
              <a:rPr lang="en-AU" dirty="0" smtClean="0">
                <a:solidFill>
                  <a:schemeClr val="accent4">
                    <a:lumMod val="75000"/>
                  </a:schemeClr>
                </a:solidFill>
              </a:rPr>
              <a:t>(what will happen)</a:t>
            </a:r>
            <a:endParaRPr lang="en-AU" dirty="0">
              <a:solidFill>
                <a:schemeClr val="accent4">
                  <a:lumMod val="75000"/>
                </a:schemeClr>
              </a:solidFill>
            </a:endParaRPr>
          </a:p>
        </p:txBody>
      </p:sp>
      <p:cxnSp>
        <p:nvCxnSpPr>
          <p:cNvPr id="12" name="Straight Arrow Connector 11"/>
          <p:cNvCxnSpPr/>
          <p:nvPr/>
        </p:nvCxnSpPr>
        <p:spPr>
          <a:xfrm>
            <a:off x="1948358" y="2163396"/>
            <a:ext cx="1404589" cy="586605"/>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H="1">
            <a:off x="3923928" y="2301143"/>
            <a:ext cx="1512169" cy="91183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H="1" flipV="1">
            <a:off x="5850328" y="3414340"/>
            <a:ext cx="278221" cy="109478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V="1">
            <a:off x="3132701" y="4051303"/>
            <a:ext cx="220246" cy="56495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2299391" y="4616261"/>
            <a:ext cx="1488794" cy="369332"/>
          </a:xfrm>
          <a:prstGeom prst="rect">
            <a:avLst/>
          </a:prstGeom>
          <a:noFill/>
        </p:spPr>
        <p:txBody>
          <a:bodyPr wrap="square" rtlCol="0">
            <a:spAutoFit/>
          </a:bodyPr>
          <a:lstStyle/>
          <a:p>
            <a:pPr algn="ctr"/>
            <a:r>
              <a:rPr lang="en-AU" dirty="0" smtClean="0">
                <a:solidFill>
                  <a:schemeClr val="accent1"/>
                </a:solidFill>
              </a:rPr>
              <a:t>Reasoning</a:t>
            </a:r>
          </a:p>
        </p:txBody>
      </p:sp>
      <p:sp>
        <p:nvSpPr>
          <p:cNvPr id="34" name="TextBox 33"/>
          <p:cNvSpPr txBox="1"/>
          <p:nvPr/>
        </p:nvSpPr>
        <p:spPr>
          <a:xfrm>
            <a:off x="790136" y="5730836"/>
            <a:ext cx="2880320" cy="646331"/>
          </a:xfrm>
          <a:prstGeom prst="rect">
            <a:avLst/>
          </a:prstGeom>
          <a:noFill/>
        </p:spPr>
        <p:txBody>
          <a:bodyPr wrap="square" rtlCol="0">
            <a:spAutoFit/>
          </a:bodyPr>
          <a:lstStyle/>
          <a:p>
            <a:pPr algn="ctr"/>
            <a:r>
              <a:rPr lang="en-AU" b="1" dirty="0" smtClean="0"/>
              <a:t>Is this hypothesis testable?</a:t>
            </a:r>
          </a:p>
          <a:p>
            <a:pPr algn="ctr"/>
            <a:r>
              <a:rPr lang="en-AU" dirty="0" smtClean="0"/>
              <a:t>Yes. </a:t>
            </a:r>
            <a:endParaRPr lang="en-AU" dirty="0"/>
          </a:p>
        </p:txBody>
      </p:sp>
      <p:sp>
        <p:nvSpPr>
          <p:cNvPr id="35" name="TextBox 34"/>
          <p:cNvSpPr txBox="1"/>
          <p:nvPr/>
        </p:nvSpPr>
        <p:spPr>
          <a:xfrm>
            <a:off x="4963344" y="5730836"/>
            <a:ext cx="3353072" cy="646331"/>
          </a:xfrm>
          <a:prstGeom prst="rect">
            <a:avLst/>
          </a:prstGeom>
          <a:noFill/>
        </p:spPr>
        <p:txBody>
          <a:bodyPr wrap="square" rtlCol="0">
            <a:spAutoFit/>
          </a:bodyPr>
          <a:lstStyle/>
          <a:p>
            <a:pPr algn="ctr"/>
            <a:r>
              <a:rPr lang="en-AU" b="1" dirty="0" smtClean="0"/>
              <a:t>Is there “a cause and an effect”?</a:t>
            </a:r>
          </a:p>
          <a:p>
            <a:pPr algn="ctr"/>
            <a:r>
              <a:rPr lang="en-AU" dirty="0" smtClean="0"/>
              <a:t>Yes. </a:t>
            </a:r>
            <a:endParaRPr lang="en-AU" dirty="0"/>
          </a:p>
        </p:txBody>
      </p:sp>
    </p:spTree>
    <p:extLst>
      <p:ext uri="{BB962C8B-B14F-4D97-AF65-F5344CB8AC3E}">
        <p14:creationId xmlns:p14="http://schemas.microsoft.com/office/powerpoint/2010/main" val="22009347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par>
                                <p:cTn id="11" presetID="1" presetClass="exit" presetSubtype="0" fill="hold" grpId="1" nodeType="withEffect">
                                  <p:stCondLst>
                                    <p:cond delay="0"/>
                                  </p:stCondLst>
                                  <p:childTnLst>
                                    <p:set>
                                      <p:cBhvr>
                                        <p:cTn id="12" dur="1" fill="hold">
                                          <p:stCondLst>
                                            <p:cond delay="0"/>
                                          </p:stCondLst>
                                        </p:cTn>
                                        <p:tgtEl>
                                          <p:spTgt spid="8"/>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4"/>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1"/>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20"/>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34"/>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8" grpId="0"/>
      <p:bldP spid="8" grpId="1"/>
      <p:bldP spid="9" grpId="0"/>
      <p:bldP spid="10" grpId="0"/>
      <p:bldP spid="11" grpId="0"/>
      <p:bldP spid="21" grpId="0"/>
      <p:bldP spid="34" grpId="0"/>
      <p:bldP spid="3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50106"/>
          </a:xfrm>
        </p:spPr>
        <p:txBody>
          <a:bodyPr/>
          <a:lstStyle/>
          <a:p>
            <a:r>
              <a:rPr lang="en-AU" dirty="0" smtClean="0"/>
              <a:t>Hypothesis Examples </a:t>
            </a:r>
            <a:endParaRPr lang="en-AU" dirty="0"/>
          </a:p>
        </p:txBody>
      </p:sp>
      <p:sp>
        <p:nvSpPr>
          <p:cNvPr id="3" name="Content Placeholder 2"/>
          <p:cNvSpPr>
            <a:spLocks noGrp="1"/>
          </p:cNvSpPr>
          <p:nvPr>
            <p:ph idx="1"/>
          </p:nvPr>
        </p:nvSpPr>
        <p:spPr>
          <a:xfrm>
            <a:off x="255086" y="1124744"/>
            <a:ext cx="8637394" cy="1872208"/>
          </a:xfrm>
          <a:ln>
            <a:solidFill>
              <a:schemeClr val="tx1"/>
            </a:solidFill>
          </a:ln>
        </p:spPr>
        <p:txBody>
          <a:bodyPr>
            <a:noAutofit/>
          </a:bodyPr>
          <a:lstStyle/>
          <a:p>
            <a:pPr marL="0" indent="0">
              <a:buNone/>
            </a:pPr>
            <a:r>
              <a:rPr lang="en-AU" sz="2800" dirty="0" smtClean="0"/>
              <a:t>1. Student numbers studying Physics at Cooke School has increased due to advertising the opportunity to attend the Luna Park Physics Week because students can see the relevance and importance of Physics in everyday life.</a:t>
            </a:r>
            <a:endParaRPr lang="en-AU" sz="2800" dirty="0"/>
          </a:p>
        </p:txBody>
      </p:sp>
      <p:sp>
        <p:nvSpPr>
          <p:cNvPr id="4" name="Content Placeholder 2"/>
          <p:cNvSpPr txBox="1">
            <a:spLocks/>
          </p:cNvSpPr>
          <p:nvPr/>
        </p:nvSpPr>
        <p:spPr>
          <a:xfrm>
            <a:off x="240357" y="3158307"/>
            <a:ext cx="8637394" cy="1743339"/>
          </a:xfrm>
          <a:prstGeom prst="rect">
            <a:avLst/>
          </a:prstGeom>
          <a:ln>
            <a:solidFill>
              <a:schemeClr val="tx1"/>
            </a:solidFill>
          </a:ln>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AU" sz="2800" dirty="0" smtClean="0"/>
              <a:t>2. The number of basketball premierships won by Dunkers College has increased due to the introduction of a three year VCE and 19 year old students are much bigger and stronger and have more skills.</a:t>
            </a:r>
            <a:endParaRPr lang="en-AU" sz="2800" dirty="0"/>
          </a:p>
        </p:txBody>
      </p:sp>
      <p:sp>
        <p:nvSpPr>
          <p:cNvPr id="6" name="Content Placeholder 2"/>
          <p:cNvSpPr txBox="1">
            <a:spLocks/>
          </p:cNvSpPr>
          <p:nvPr/>
        </p:nvSpPr>
        <p:spPr>
          <a:xfrm>
            <a:off x="255086" y="5229200"/>
            <a:ext cx="8637394" cy="1357787"/>
          </a:xfrm>
          <a:prstGeom prst="rect">
            <a:avLst/>
          </a:prstGeom>
          <a:ln>
            <a:solidFill>
              <a:schemeClr val="tx1"/>
            </a:solidFill>
          </a:ln>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AU" sz="2800" dirty="0" smtClean="0"/>
              <a:t>3. The number of people playing a video game increases whenever an expansion pack is released because of the renewed interest in the game.</a:t>
            </a:r>
            <a:endParaRPr lang="en-AU" sz="2800" dirty="0"/>
          </a:p>
        </p:txBody>
      </p:sp>
    </p:spTree>
    <p:extLst>
      <p:ext uri="{BB962C8B-B14F-4D97-AF65-F5344CB8AC3E}">
        <p14:creationId xmlns:p14="http://schemas.microsoft.com/office/powerpoint/2010/main" val="42794464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animBg="1"/>
      <p:bldP spid="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3418" y="15147"/>
            <a:ext cx="8229600" cy="893573"/>
          </a:xfrm>
        </p:spPr>
        <p:txBody>
          <a:bodyPr/>
          <a:lstStyle/>
          <a:p>
            <a:r>
              <a:rPr lang="en-AU" dirty="0" smtClean="0"/>
              <a:t>Hypothesis Examples</a:t>
            </a:r>
            <a:endParaRPr lang="en-AU" dirty="0"/>
          </a:p>
        </p:txBody>
      </p:sp>
      <p:sp>
        <p:nvSpPr>
          <p:cNvPr id="4" name="Content Placeholder 2"/>
          <p:cNvSpPr txBox="1">
            <a:spLocks/>
          </p:cNvSpPr>
          <p:nvPr/>
        </p:nvSpPr>
        <p:spPr>
          <a:xfrm>
            <a:off x="251520" y="908720"/>
            <a:ext cx="8496944" cy="2088232"/>
          </a:xfrm>
          <a:prstGeom prst="rect">
            <a:avLst/>
          </a:prstGeom>
          <a:ln>
            <a:solidFill>
              <a:schemeClr val="tx1"/>
            </a:solidFill>
          </a:ln>
        </p:spPr>
        <p:txBody>
          <a:bodyPr vert="horz" lIns="91440" tIns="45720" rIns="91440" bIns="45720" rtlCol="0">
            <a:normAutofit fontScale="925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AU" dirty="0" smtClean="0"/>
              <a:t>4. The number of lyrebirds in the Dandenong Ranges  has increased significantly in the past five years due to the implementation by the Council of measures to control feline population and behaviours.</a:t>
            </a:r>
            <a:endParaRPr lang="en-AU" dirty="0"/>
          </a:p>
        </p:txBody>
      </p:sp>
      <p:sp>
        <p:nvSpPr>
          <p:cNvPr id="5" name="Content Placeholder 2"/>
          <p:cNvSpPr txBox="1">
            <a:spLocks/>
          </p:cNvSpPr>
          <p:nvPr/>
        </p:nvSpPr>
        <p:spPr>
          <a:xfrm>
            <a:off x="251520" y="3212975"/>
            <a:ext cx="8468245" cy="1696951"/>
          </a:xfrm>
          <a:prstGeom prst="rect">
            <a:avLst/>
          </a:prstGeom>
          <a:ln>
            <a:solidFill>
              <a:schemeClr val="tx1"/>
            </a:solidFill>
          </a:ln>
        </p:spPr>
        <p:txBody>
          <a:bodyPr vert="horz" lIns="91440" tIns="45720" rIns="91440" bIns="45720" rtlCol="0">
            <a:normAutofit fontScale="925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AU" dirty="0" smtClean="0"/>
              <a:t>5. Females playing football has increased in the past five years due to the increased funding and support by the AFL and the publicity that has been generated. </a:t>
            </a:r>
            <a:endParaRPr lang="en-AU" dirty="0"/>
          </a:p>
        </p:txBody>
      </p:sp>
      <p:sp>
        <p:nvSpPr>
          <p:cNvPr id="7" name="Content Placeholder 2"/>
          <p:cNvSpPr txBox="1">
            <a:spLocks/>
          </p:cNvSpPr>
          <p:nvPr/>
        </p:nvSpPr>
        <p:spPr>
          <a:xfrm>
            <a:off x="280219" y="5085184"/>
            <a:ext cx="8468245" cy="1440160"/>
          </a:xfrm>
          <a:prstGeom prst="rect">
            <a:avLst/>
          </a:prstGeom>
          <a:ln>
            <a:solidFill>
              <a:schemeClr val="tx1"/>
            </a:solidFill>
          </a:ln>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AU" sz="3000" dirty="0" smtClean="0"/>
              <a:t>6. The number of hipster cafes in inner Melbourne has increased as the number of people who identify themselves as hipsters have.</a:t>
            </a:r>
            <a:endParaRPr lang="en-AU" sz="3000" dirty="0"/>
          </a:p>
        </p:txBody>
      </p:sp>
    </p:spTree>
    <p:extLst>
      <p:ext uri="{BB962C8B-B14F-4D97-AF65-F5344CB8AC3E}">
        <p14:creationId xmlns:p14="http://schemas.microsoft.com/office/powerpoint/2010/main" val="37994269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TotalTime>
  <Words>675</Words>
  <Application>Microsoft Office PowerPoint</Application>
  <PresentationFormat>On-screen Show (4:3)</PresentationFormat>
  <Paragraphs>67</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PowerPoint Presentation</vt:lpstr>
      <vt:lpstr>PowerPoint Presentation</vt:lpstr>
      <vt:lpstr>Criterion 1: Hypothesis Formation and Conclusion</vt:lpstr>
      <vt:lpstr>VCAA Definition of a Hypothesis</vt:lpstr>
      <vt:lpstr>Two or More Variables</vt:lpstr>
      <vt:lpstr>PowerPoint Presentation</vt:lpstr>
      <vt:lpstr>Hypothesis Formation #2</vt:lpstr>
      <vt:lpstr>Hypothesis Examples </vt:lpstr>
      <vt:lpstr>Hypothesis Examples</vt:lpstr>
      <vt:lpstr>Good or Bad Hypotheses?</vt:lpstr>
    </vt:vector>
  </TitlesOfParts>
  <Company>DEECD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Simon Peck</dc:creator>
  <cp:lastModifiedBy>Baird, Kelvin G</cp:lastModifiedBy>
  <cp:revision>2</cp:revision>
  <cp:lastPrinted>2017-01-04T00:27:42Z</cp:lastPrinted>
  <dcterms:created xsi:type="dcterms:W3CDTF">2016-03-09T23:14:42Z</dcterms:created>
  <dcterms:modified xsi:type="dcterms:W3CDTF">2017-01-04T00:29:50Z</dcterms:modified>
</cp:coreProperties>
</file>